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8" r:id="rId2"/>
    <p:sldId id="259" r:id="rId3"/>
    <p:sldId id="260" r:id="rId4"/>
    <p:sldId id="261" r:id="rId5"/>
    <p:sldId id="265" r:id="rId6"/>
    <p:sldId id="266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B85B9-0320-43E1-A150-E232E125680A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EF74C3-CAFD-49C8-BB70-6A1B4889D9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202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166B4-D014-4205-A5F5-ABBAAA50B6E3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3169B-2793-4CF1-B000-C84201C4EE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84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3169B-2793-4CF1-B000-C84201C4EE5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59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8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4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93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76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388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05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914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564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79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457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97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50537-945F-497B-898E-6D5C228D169B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CF5AF-0553-4C7B-8FF2-17DB4290B0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73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Лекция № 11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Управление качеством проекта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43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6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90F85F3-2AE0-4F43-94CA-11C8DDE47745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624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56591" y="274639"/>
            <a:ext cx="11235193" cy="346075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ru-RU" sz="4000" b="1" dirty="0"/>
              <a:t>Понятие </a:t>
            </a:r>
            <a:r>
              <a:rPr lang="ru-RU" sz="4000" b="1" dirty="0" smtClean="0"/>
              <a:t>качества                                            </a:t>
            </a:r>
            <a:r>
              <a:rPr lang="ru-RU" sz="4000" dirty="0" smtClean="0"/>
              <a:t>2</a:t>
            </a:r>
            <a:endParaRPr lang="ru-RU" sz="4000" dirty="0"/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908050"/>
            <a:ext cx="8642350" cy="57610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b="1" i="1" dirty="0"/>
              <a:t>Качество</a:t>
            </a:r>
            <a:r>
              <a:rPr lang="ru-RU" dirty="0"/>
              <a:t> – это целостная совокупность характеристик объекта, относящихся к его способности удовлетворять установленные или предполагаемые потребности. </a:t>
            </a:r>
            <a:r>
              <a:rPr lang="ru-RU" sz="1600" dirty="0" smtClean="0"/>
              <a:t>(</a:t>
            </a:r>
            <a:r>
              <a:rPr lang="ru-RU" sz="1600" dirty="0" smtClean="0">
                <a:solidFill>
                  <a:srgbClr val="FF0000"/>
                </a:solidFill>
              </a:rPr>
              <a:t>Качество не надо путать с понятиями «сорт» и «</a:t>
            </a:r>
            <a:r>
              <a:rPr lang="ru-RU" sz="1600" dirty="0" smtClean="0">
                <a:solidFill>
                  <a:srgbClr val="FF0000"/>
                </a:solidFill>
              </a:rPr>
              <a:t>класс»; Например ливерная колбаса и сервелат, изготовленные по ГОСТам</a:t>
            </a:r>
            <a:r>
              <a:rPr lang="ru-RU" sz="1600" dirty="0" smtClean="0"/>
              <a:t>)</a:t>
            </a:r>
            <a:endParaRPr lang="ru-RU" sz="16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 dirty="0"/>
              <a:t>Потребности</a:t>
            </a:r>
            <a:r>
              <a:rPr lang="ru-RU" dirty="0"/>
              <a:t> могут включать: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600" dirty="0"/>
              <a:t>эксплуатационные характеристики,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600" dirty="0"/>
              <a:t>функциональную пригодность,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600" dirty="0"/>
              <a:t>надежность,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600" dirty="0"/>
              <a:t>безопасность,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600" dirty="0"/>
              <a:t>экономические,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ru-RU" sz="1600" dirty="0"/>
              <a:t>эстетические и культурные требования.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000" b="1" i="1" dirty="0"/>
              <a:t>Менеджмент качества </a:t>
            </a:r>
            <a:r>
              <a:rPr lang="ru-RU" sz="2000" dirty="0"/>
              <a:t>– это система методов, средств и видов деятельности, направленных на выполнение требований и ожиданий клиентов проекта к качеству самого проекта и его продукции. </a:t>
            </a:r>
            <a:endParaRPr lang="ru-RU" sz="2000" dirty="0" smtClean="0"/>
          </a:p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ru-RU" sz="2000" dirty="0"/>
              <a:t> </a:t>
            </a:r>
            <a:r>
              <a:rPr lang="ru-RU" sz="2000" dirty="0" smtClean="0"/>
              <a:t>         </a:t>
            </a:r>
            <a:r>
              <a:rPr lang="ru-RU" sz="2000" i="1" dirty="0" smtClean="0">
                <a:solidFill>
                  <a:srgbClr val="FF0000"/>
                </a:solidFill>
              </a:rPr>
              <a:t>Поэтому следует различать качество продукта и качество самого проекта.</a:t>
            </a:r>
            <a:endParaRPr lang="ru-RU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8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3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33CAB72-2271-49AE-93DC-A2D8C22693C8}" type="slidenum">
              <a:rPr lang="ru-RU" smtClean="0"/>
              <a:pPr/>
              <a:t>3</a:t>
            </a:fld>
            <a:endParaRPr lang="ru-RU" smtClean="0"/>
          </a:p>
        </p:txBody>
      </p:sp>
      <p:sp>
        <p:nvSpPr>
          <p:cNvPr id="3635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274639"/>
            <a:ext cx="9794682" cy="561975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/>
              <a:t>Принципы концепции </a:t>
            </a:r>
            <a:r>
              <a:rPr lang="ru-RU" sz="2800" b="1" dirty="0"/>
              <a:t>менеджмента </a:t>
            </a:r>
            <a:r>
              <a:rPr lang="ru-RU" sz="2800" b="1" dirty="0" smtClean="0"/>
              <a:t>качества проекта                 3      </a:t>
            </a:r>
            <a:endParaRPr lang="ru-RU" sz="2800" b="1" dirty="0"/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1" y="908050"/>
            <a:ext cx="8435975" cy="57610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dirty="0"/>
              <a:t>Качество – неотъемлемый элемент проекта в целом, а не самостоятельная функция управления.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/>
              <a:t>Качество – это требования потребителя, а не возможности изготовителя.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/>
              <a:t>Ответственность за качество должна быть адресной.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/>
              <a:t>Для реального повышения качества нужны новые технологии.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/>
              <a:t>Повысить качество можно только коллективными усилиями команды проекта.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/>
              <a:t>Контролировать процесс всегда эффективнее, чем результат.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dirty="0"/>
              <a:t>Политика в области качества должна быть частью общей политики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282297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7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B44B6DB-5704-4062-83E6-56AFD9F3FC39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3553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274639"/>
            <a:ext cx="9357360" cy="706437"/>
          </a:xfrm>
        </p:spPr>
        <p:txBody>
          <a:bodyPr>
            <a:normAutofit fontScale="90000"/>
          </a:bodyPr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ru-RU" sz="3600" dirty="0"/>
              <a:t>Основные процессы обеспечения </a:t>
            </a:r>
            <a:r>
              <a:rPr lang="ru-RU" sz="3600" dirty="0" smtClean="0"/>
              <a:t>качества        4  </a:t>
            </a:r>
            <a:endParaRPr lang="ru-RU" sz="3600" dirty="0"/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850" y="1196976"/>
            <a:ext cx="8362950" cy="54006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b="1" i="1" dirty="0"/>
              <a:t>Планирование качества проекта</a:t>
            </a:r>
            <a:r>
              <a:rPr lang="ru-RU" dirty="0"/>
              <a:t> – определение конкретного перечня </a:t>
            </a:r>
            <a:r>
              <a:rPr lang="ru-RU" b="1" dirty="0"/>
              <a:t>стандартов</a:t>
            </a:r>
            <a:r>
              <a:rPr lang="ru-RU" dirty="0"/>
              <a:t> качества, которым необходимо следовать при проведении работ по проекту, и </a:t>
            </a:r>
            <a:r>
              <a:rPr lang="ru-RU" b="1" dirty="0"/>
              <a:t>мероприятий</a:t>
            </a:r>
            <a:r>
              <a:rPr lang="ru-RU" dirty="0"/>
              <a:t>, необходимых для обеспечения требований этих стандартов.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 dirty="0"/>
              <a:t>Обеспечение качества</a:t>
            </a:r>
            <a:r>
              <a:rPr lang="ru-RU" dirty="0"/>
              <a:t> – реализация в процессе выполнения проекта запланированных мероприятий по обеспечению качества проекта.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b="1" i="1" dirty="0"/>
              <a:t>Контроль качества выполнения проекта</a:t>
            </a:r>
            <a:r>
              <a:rPr lang="ru-RU" dirty="0"/>
              <a:t> – спланированный и систематизированный контроль реализации проекта и выполнения запланированных мероприятий по обеспечению качества, осуществляемый в различных формах (</a:t>
            </a:r>
            <a:r>
              <a:rPr lang="ru-RU" b="1" dirty="0"/>
              <a:t>аудит, мониторинг, экспертиза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4093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591" y="365125"/>
            <a:ext cx="11219291" cy="1325563"/>
          </a:xfrm>
        </p:spPr>
        <p:txBody>
          <a:bodyPr>
            <a:normAutofit/>
          </a:bodyPr>
          <a:lstStyle/>
          <a:p>
            <a:r>
              <a:rPr lang="ru-RU" sz="3600" b="1" dirty="0"/>
              <a:t>Планирование качества проектов </a:t>
            </a:r>
            <a:r>
              <a:rPr lang="ru-RU" sz="3600" b="1" dirty="0" smtClean="0"/>
              <a:t>и его инструментарий  </a:t>
            </a:r>
            <a:r>
              <a:rPr lang="ru-RU" sz="3600" b="1" dirty="0" smtClean="0"/>
              <a:t>5 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Выбираются те положения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стандартов и нормативов, которые целесообразно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применить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конкретному проекту. 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планирования качества может применяться следующий инструментарий: 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затрат и выгод;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установление желательного уровня показателей качества проекта;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диаграммы причин-следствий;</a:t>
            </a:r>
          </a:p>
          <a:p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эксперименты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планирования качества появляется план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организационно-технических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(ОТМ),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должен описывать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конкретные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реализации политики в области качества с указанием сроков выполнения, ответственных за выполнение, критериев оценки, бюджета.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653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b="1" dirty="0" smtClean="0"/>
              <a:t>Методы </a:t>
            </a:r>
            <a:r>
              <a:rPr lang="ru-RU" sz="2800" b="1" dirty="0"/>
              <a:t>и </a:t>
            </a:r>
            <a:r>
              <a:rPr lang="ru-RU" sz="2800" b="1" dirty="0" smtClean="0"/>
              <a:t>инструменты используемые для контроля качества          6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- проверки;</a:t>
            </a:r>
            <a:endParaRPr lang="ru-RU" dirty="0"/>
          </a:p>
          <a:p>
            <a:r>
              <a:rPr lang="ru-RU" dirty="0"/>
              <a:t>- диаграммы Парето, которая представляет собой гистограммы появления различных причин несоответствий, упорядоченных по частоте;</a:t>
            </a:r>
          </a:p>
          <a:p>
            <a:r>
              <a:rPr lang="ru-RU" dirty="0"/>
              <a:t>- </a:t>
            </a:r>
            <a:r>
              <a:rPr lang="ru-RU" dirty="0" smtClean="0"/>
              <a:t>статистические выборки, анализ </a:t>
            </a:r>
            <a:r>
              <a:rPr lang="ru-RU" dirty="0"/>
              <a:t>динамических рядов, </a:t>
            </a:r>
            <a:r>
              <a:rPr lang="ru-RU" dirty="0" smtClean="0"/>
              <a:t>корреляционно-регрессионный анализ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dirty="0" smtClean="0"/>
              <a:t>   Контроль </a:t>
            </a:r>
            <a:r>
              <a:rPr lang="ru-RU" b="1" dirty="0"/>
              <a:t>качества может завершаться следующими решениями:</a:t>
            </a:r>
          </a:p>
          <a:p>
            <a:r>
              <a:rPr lang="ru-RU" dirty="0"/>
              <a:t>- улучшением качества;</a:t>
            </a:r>
          </a:p>
          <a:p>
            <a:r>
              <a:rPr lang="ru-RU" dirty="0"/>
              <a:t>- принятием продукции;</a:t>
            </a:r>
          </a:p>
          <a:p>
            <a:r>
              <a:rPr lang="ru-RU" dirty="0"/>
              <a:t>- идентификацией брака и реализацией действий по управлению несоответствующей продукцией;</a:t>
            </a:r>
          </a:p>
          <a:p>
            <a:r>
              <a:rPr lang="ru-RU" dirty="0"/>
              <a:t>- переработкой продукции с целью дальнейшего представления для контроля и испытаний;</a:t>
            </a:r>
          </a:p>
          <a:p>
            <a:r>
              <a:rPr lang="ru-RU" dirty="0"/>
              <a:t>- исправлением процессов.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5908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1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9D2C030-A6E2-4FA8-8839-CFF6A8EED70E}" type="slidenum">
              <a:rPr lang="ru-RU" smtClean="0"/>
              <a:pPr/>
              <a:t>7</a:t>
            </a:fld>
            <a:endParaRPr lang="ru-RU" smtClean="0"/>
          </a:p>
        </p:txBody>
      </p:sp>
      <p:sp>
        <p:nvSpPr>
          <p:cNvPr id="3563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42838" y="274638"/>
            <a:ext cx="11084119" cy="63341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3600" b="1" dirty="0"/>
              <a:t>Формы контроля </a:t>
            </a:r>
            <a:r>
              <a:rPr lang="ru-RU" sz="3600" b="1" dirty="0" smtClean="0"/>
              <a:t>качества </a:t>
            </a:r>
            <a:r>
              <a:rPr lang="ru-RU" sz="3600" b="1" dirty="0"/>
              <a:t>управления </a:t>
            </a:r>
            <a:r>
              <a:rPr lang="ru-RU" sz="3600" b="1" dirty="0" smtClean="0"/>
              <a:t>проектом              7</a:t>
            </a:r>
            <a:endParaRPr lang="ru-RU" sz="3600" b="1" dirty="0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92313" y="1341439"/>
            <a:ext cx="8424862" cy="5100637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i="1" dirty="0"/>
              <a:t>Аудит проекта</a:t>
            </a:r>
            <a:r>
              <a:rPr lang="ru-RU" sz="2400" dirty="0"/>
              <a:t> – проверка соответствия формализованной </a:t>
            </a:r>
            <a:r>
              <a:rPr lang="ru-RU" sz="2400" b="1" dirty="0"/>
              <a:t>организационной деятельности </a:t>
            </a:r>
            <a:r>
              <a:rPr lang="ru-RU" sz="2400" dirty="0"/>
              <a:t>по реализации проекта </a:t>
            </a:r>
            <a:r>
              <a:rPr lang="ru-RU" sz="2400" dirty="0" smtClean="0"/>
              <a:t>по </a:t>
            </a:r>
            <a:r>
              <a:rPr lang="ru-RU" sz="2400" b="1" dirty="0" smtClean="0"/>
              <a:t>принятым </a:t>
            </a:r>
            <a:r>
              <a:rPr lang="ru-RU" sz="2400" b="1" dirty="0"/>
              <a:t>стандартам </a:t>
            </a:r>
            <a:r>
              <a:rPr lang="ru-RU" sz="2400" dirty="0"/>
              <a:t>управления проектами.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i="1" dirty="0"/>
              <a:t>Мониторинг проекта</a:t>
            </a:r>
            <a:r>
              <a:rPr lang="ru-RU" sz="2400" dirty="0"/>
              <a:t> – </a:t>
            </a:r>
            <a:r>
              <a:rPr lang="ru-RU" sz="2400" dirty="0" smtClean="0"/>
              <a:t>регулярная оценка состояния </a:t>
            </a:r>
            <a:r>
              <a:rPr lang="ru-RU" sz="2400" dirty="0"/>
              <a:t>проекта, учитывающая различные виды деятельности в рамках проекта. </a:t>
            </a:r>
            <a:r>
              <a:rPr lang="ru-RU" sz="2000" b="1" dirty="0" smtClean="0"/>
              <a:t>Цель мониторинга - </a:t>
            </a:r>
            <a:r>
              <a:rPr lang="ru-RU" sz="2000" dirty="0" smtClean="0"/>
              <a:t>предоставление </a:t>
            </a:r>
            <a:r>
              <a:rPr lang="ru-RU" sz="2000" dirty="0"/>
              <a:t>руководству компании оперативной интегрированной информации о реализации проекта, </a:t>
            </a:r>
            <a:r>
              <a:rPr lang="ru-RU" sz="2000" dirty="0" smtClean="0"/>
              <a:t>для </a:t>
            </a:r>
            <a:r>
              <a:rPr lang="ru-RU" sz="2000" dirty="0"/>
              <a:t>принятия </a:t>
            </a:r>
            <a:r>
              <a:rPr lang="ru-RU" sz="2000" dirty="0" smtClean="0"/>
              <a:t>управленческих решений </a:t>
            </a:r>
            <a:r>
              <a:rPr lang="ru-RU" sz="2000" dirty="0"/>
              <a:t>по проекту.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ru-RU" sz="2400" b="1" i="1" dirty="0"/>
              <a:t>Экспертиза проекта</a:t>
            </a:r>
            <a:r>
              <a:rPr lang="ru-RU" sz="2400" dirty="0"/>
              <a:t> – детальный анализ определенных областей деятельности в рамках проекта и составление общей картины хода и состояния проекта в целях повышения качества выполнения как данного проекта, так и проектов предприятия в целом. </a:t>
            </a:r>
          </a:p>
        </p:txBody>
      </p:sp>
    </p:spTree>
    <p:extLst>
      <p:ext uri="{BB962C8B-B14F-4D97-AF65-F5344CB8AC3E}">
        <p14:creationId xmlns:p14="http://schemas.microsoft.com/office/powerpoint/2010/main" val="234783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5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9B613EC-D118-4AB5-99D3-DF9FCB942755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381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81200" y="274638"/>
            <a:ext cx="9858292" cy="633412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ru-RU" sz="3600" b="1" dirty="0"/>
              <a:t>Требования </a:t>
            </a:r>
            <a:r>
              <a:rPr lang="ru-RU" sz="3600" b="1" dirty="0" smtClean="0"/>
              <a:t>мониторинга                                 8</a:t>
            </a:r>
            <a:endParaRPr lang="ru-RU" sz="3600" b="1" dirty="0"/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125538"/>
            <a:ext cx="8362950" cy="554355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/>
              <a:t>Интегральные показатели оценки состояния проекта должны удовлетворять потребностям руководства компании в информации, необходимой для принятия решений по проекту, как с точки зрения полноты, так и оперативности ее предоставления.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ru-RU" sz="2400" dirty="0"/>
              <a:t>Для полной реализации этих требований должна быть создана автоматизированная система управления </a:t>
            </a:r>
            <a:r>
              <a:rPr lang="ru-RU" sz="2400" dirty="0" smtClean="0"/>
              <a:t>(АСУ) проектами</a:t>
            </a:r>
            <a:r>
              <a:rPr lang="ru-RU" sz="2400" dirty="0"/>
              <a:t>, которая должна обеспечить: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sz="2000" dirty="0"/>
              <a:t>хранение всей необходимой информации по проекту;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sz="2000" dirty="0"/>
              <a:t>сбор необходимой информации непосредственно по мере ее появления в ходе проекта;</a:t>
            </a:r>
          </a:p>
          <a:p>
            <a:pPr lvl="1" algn="just" eaLnBrk="1" hangingPunct="1">
              <a:lnSpc>
                <a:spcPct val="90000"/>
              </a:lnSpc>
              <a:defRPr/>
            </a:pPr>
            <a:r>
              <a:rPr lang="ru-RU" sz="2000" dirty="0"/>
              <a:t>представление этой информации как в интегральной, так и в детальной форме в соответствии с запросами пользователей. </a:t>
            </a:r>
            <a:endParaRPr lang="ru-RU" sz="2000" dirty="0" smtClean="0"/>
          </a:p>
          <a:p>
            <a:pPr marL="457200" lvl="1" indent="0" algn="just" eaLnBrk="1" hangingPunct="1">
              <a:lnSpc>
                <a:spcPct val="90000"/>
              </a:lnSpc>
              <a:buNone/>
              <a:defRPr/>
            </a:pPr>
            <a:endParaRPr lang="ru-RU" sz="2000" dirty="0" smtClean="0"/>
          </a:p>
          <a:p>
            <a:pPr marL="457200" lvl="1" indent="0" algn="just" eaLnBrk="1" hangingPunct="1">
              <a:lnSpc>
                <a:spcPct val="90000"/>
              </a:lnSpc>
              <a:buNone/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При отсутствии АСУ, делается специальный отчет о статусе проекта.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ru-RU" sz="2000" dirty="0"/>
          </a:p>
          <a:p>
            <a:pPr lvl="1" eaLnBrk="1" hangingPunct="1">
              <a:lnSpc>
                <a:spcPct val="90000"/>
              </a:lnSpc>
              <a:defRPr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1706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89" name="Номер слайда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DFE47D4-9AF6-45BE-86EE-FA59DCEA8C89}" type="slidenum">
              <a:rPr lang="ru-RU" smtClean="0"/>
              <a:pPr/>
              <a:t>9</a:t>
            </a:fld>
            <a:endParaRPr lang="ru-RU" smtClean="0"/>
          </a:p>
        </p:txBody>
      </p:sp>
      <p:sp>
        <p:nvSpPr>
          <p:cNvPr id="3850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992313" y="260351"/>
            <a:ext cx="9664299" cy="504825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ru-RU" sz="4000" b="1" dirty="0"/>
              <a:t>Экспертиза </a:t>
            </a:r>
            <a:r>
              <a:rPr lang="ru-RU" sz="4000" b="1" dirty="0" smtClean="0"/>
              <a:t>проекта                                         9</a:t>
            </a:r>
            <a:endParaRPr lang="ru-RU" sz="4000" b="1" dirty="0"/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74825" y="981076"/>
            <a:ext cx="8642350" cy="561657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ru-RU" dirty="0"/>
              <a:t>Решение о проведении экспертизы принимается:</a:t>
            </a:r>
          </a:p>
          <a:p>
            <a:pPr lvl="1" eaLnBrk="1" hangingPunct="1">
              <a:defRPr/>
            </a:pPr>
            <a:r>
              <a:rPr lang="ru-RU" dirty="0"/>
              <a:t>на основании плана проверок; </a:t>
            </a:r>
          </a:p>
          <a:p>
            <a:pPr lvl="1" eaLnBrk="1" hangingPunct="1">
              <a:defRPr/>
            </a:pPr>
            <a:r>
              <a:rPr lang="ru-RU" dirty="0"/>
              <a:t>на основании результатов мониторинга проекта;</a:t>
            </a:r>
          </a:p>
          <a:p>
            <a:pPr lvl="1" eaLnBrk="1" hangingPunct="1">
              <a:defRPr/>
            </a:pPr>
            <a:r>
              <a:rPr lang="ru-RU" dirty="0"/>
              <a:t>по требованию внешнего окружения проекта.</a:t>
            </a:r>
          </a:p>
          <a:p>
            <a:pPr eaLnBrk="1" hangingPunct="1">
              <a:defRPr/>
            </a:pPr>
            <a:r>
              <a:rPr lang="ru-RU" dirty="0"/>
              <a:t>Информация для проведения экспертизы:</a:t>
            </a:r>
          </a:p>
          <a:p>
            <a:pPr lvl="1" eaLnBrk="1" hangingPunct="1">
              <a:defRPr/>
            </a:pPr>
            <a:r>
              <a:rPr lang="ru-RU" dirty="0"/>
              <a:t>Формализованные данные, полученные в результате процедур аудита и мониторинга проекта;</a:t>
            </a:r>
          </a:p>
          <a:p>
            <a:pPr lvl="1" eaLnBrk="1" hangingPunct="1">
              <a:defRPr/>
            </a:pPr>
            <a:r>
              <a:rPr lang="ru-RU" dirty="0"/>
              <a:t>Сведения, получаемые путем консультаций и </a:t>
            </a:r>
            <a:r>
              <a:rPr lang="ru-RU" dirty="0" err="1" smtClean="0"/>
              <a:t>собеседова</a:t>
            </a:r>
            <a:r>
              <a:rPr lang="ru-RU" dirty="0" smtClean="0"/>
              <a:t> </a:t>
            </a:r>
            <a:r>
              <a:rPr lang="ru-RU" dirty="0" err="1" smtClean="0"/>
              <a:t>ний</a:t>
            </a:r>
            <a:r>
              <a:rPr lang="ru-RU" dirty="0" smtClean="0"/>
              <a:t> в неформальной форме по УП </a:t>
            </a:r>
            <a:r>
              <a:rPr lang="ru-RU" dirty="0"/>
              <a:t>(</a:t>
            </a:r>
            <a:r>
              <a:rPr lang="ru-RU" sz="1600" b="1" dirty="0"/>
              <a:t>компетентность персонала, межличностные отношения</a:t>
            </a:r>
            <a:r>
              <a:rPr lang="ru-RU" sz="1600" b="1" dirty="0" smtClean="0"/>
              <a:t>).</a:t>
            </a:r>
          </a:p>
          <a:p>
            <a:pPr algn="just"/>
            <a:r>
              <a:rPr lang="ru-RU" sz="2600" dirty="0"/>
              <a:t>Экспертизу осуществляют наиболее квалифицированные и опытные специалисты в области управления </a:t>
            </a:r>
            <a:r>
              <a:rPr lang="ru-RU" sz="2600" dirty="0" smtClean="0"/>
              <a:t>проектами (УП). </a:t>
            </a:r>
          </a:p>
          <a:p>
            <a:pPr algn="just"/>
            <a:r>
              <a:rPr lang="ru-RU" sz="2600" dirty="0" smtClean="0"/>
              <a:t>По </a:t>
            </a:r>
            <a:r>
              <a:rPr lang="ru-RU" sz="2600" dirty="0"/>
              <a:t>результатам экспертизы готовится заключение, содержащее анализ причин, а также рекомендации по </a:t>
            </a:r>
            <a:r>
              <a:rPr lang="ru-RU" sz="2600" dirty="0" smtClean="0"/>
              <a:t>ОТМ для </a:t>
            </a:r>
            <a:r>
              <a:rPr lang="ru-RU" sz="2600" dirty="0"/>
              <a:t>преодоления неблагоприятного развития данного </a:t>
            </a:r>
            <a:r>
              <a:rPr lang="ru-RU" sz="2600" dirty="0" smtClean="0"/>
              <a:t>проекта.</a:t>
            </a:r>
            <a:endParaRPr lang="ru-RU" sz="2600" dirty="0"/>
          </a:p>
          <a:p>
            <a:pPr lvl="1" eaLnBrk="1" hangingPunct="1">
              <a:defRPr/>
            </a:pP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82027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467" y="413469"/>
            <a:ext cx="11489635" cy="858740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Основные направления экспертизы включают </a:t>
            </a:r>
            <a:r>
              <a:rPr lang="ru-RU" sz="3100" b="1" dirty="0" smtClean="0"/>
              <a:t>следующие аспекты              10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25718"/>
            <a:ext cx="10515600" cy="5151245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Коммерческое </a:t>
            </a:r>
            <a:r>
              <a:rPr lang="ru-RU" b="1" i="1" dirty="0"/>
              <a:t>направление</a:t>
            </a:r>
            <a:r>
              <a:rPr lang="ru-RU" dirty="0"/>
              <a:t> </a:t>
            </a:r>
            <a:r>
              <a:rPr lang="ru-RU" dirty="0" smtClean="0"/>
              <a:t> - чтобы </a:t>
            </a:r>
            <a:r>
              <a:rPr lang="ru-RU" dirty="0"/>
              <a:t>оценить проект как коммерческое мероприятие, дающее прибыль</a:t>
            </a:r>
          </a:p>
          <a:p>
            <a:r>
              <a:rPr lang="ru-RU" b="1" i="1" dirty="0"/>
              <a:t>Техническое</a:t>
            </a:r>
            <a:r>
              <a:rPr lang="ru-RU" dirty="0"/>
              <a:t> </a:t>
            </a:r>
            <a:r>
              <a:rPr lang="ru-RU" b="1" i="1" dirty="0"/>
              <a:t>направление</a:t>
            </a:r>
            <a:r>
              <a:rPr lang="ru-RU" dirty="0"/>
              <a:t> </a:t>
            </a:r>
            <a:r>
              <a:rPr lang="ru-RU" dirty="0" smtClean="0"/>
              <a:t>- правильность </a:t>
            </a:r>
            <a:r>
              <a:rPr lang="ru-RU" dirty="0"/>
              <a:t>выбора технологии производства, закупки основного и вспомогательного </a:t>
            </a:r>
            <a:r>
              <a:rPr lang="ru-RU" dirty="0" smtClean="0"/>
              <a:t>оборудования.</a:t>
            </a:r>
            <a:endParaRPr lang="ru-RU" dirty="0"/>
          </a:p>
          <a:p>
            <a:r>
              <a:rPr lang="ru-RU" b="1" i="1" dirty="0"/>
              <a:t>Институциональное направление</a:t>
            </a:r>
            <a:r>
              <a:rPr lang="ru-RU" dirty="0"/>
              <a:t> </a:t>
            </a:r>
            <a:r>
              <a:rPr lang="ru-RU" dirty="0" smtClean="0"/>
              <a:t>- соответствие </a:t>
            </a:r>
            <a:r>
              <a:rPr lang="ru-RU" dirty="0"/>
              <a:t>решений по проекту действующему законодательству </a:t>
            </a:r>
            <a:r>
              <a:rPr lang="ru-RU" dirty="0" smtClean="0"/>
              <a:t>страны.</a:t>
            </a:r>
            <a:endParaRPr lang="ru-RU" dirty="0"/>
          </a:p>
          <a:p>
            <a:r>
              <a:rPr lang="ru-RU" b="1" i="1" dirty="0"/>
              <a:t>Социальное направление</a:t>
            </a:r>
            <a:r>
              <a:rPr lang="ru-RU" dirty="0"/>
              <a:t> рассматривает проект с точки зрения решения социальных вопросов в </a:t>
            </a:r>
            <a:r>
              <a:rPr lang="ru-RU" dirty="0" smtClean="0"/>
              <a:t>регионе.</a:t>
            </a:r>
          </a:p>
          <a:p>
            <a:r>
              <a:rPr lang="ru-RU" b="1" i="1" dirty="0"/>
              <a:t>Экологическое </a:t>
            </a:r>
            <a:r>
              <a:rPr lang="ru-RU" b="1" i="1" dirty="0" smtClean="0"/>
              <a:t>направление – </a:t>
            </a:r>
            <a:r>
              <a:rPr lang="ru-RU" dirty="0" smtClean="0"/>
              <a:t>влияние</a:t>
            </a:r>
            <a:r>
              <a:rPr lang="ru-RU" b="1" i="1" dirty="0" smtClean="0"/>
              <a:t> </a:t>
            </a:r>
            <a:r>
              <a:rPr lang="ru-RU" dirty="0" smtClean="0"/>
              <a:t>проекта на окружающую среду.  </a:t>
            </a:r>
            <a:endParaRPr lang="ru-RU" dirty="0"/>
          </a:p>
          <a:p>
            <a:r>
              <a:rPr lang="ru-RU" b="1" i="1" dirty="0"/>
              <a:t>Финансовое направление</a:t>
            </a:r>
            <a:r>
              <a:rPr lang="ru-RU" dirty="0"/>
              <a:t> </a:t>
            </a:r>
            <a:r>
              <a:rPr lang="ru-RU" dirty="0" smtClean="0"/>
              <a:t>- оценка </a:t>
            </a:r>
            <a:r>
              <a:rPr lang="ru-RU" dirty="0"/>
              <a:t>проекта со стороны эффективности </a:t>
            </a:r>
            <a:r>
              <a:rPr lang="ru-RU" dirty="0" smtClean="0"/>
              <a:t>инвестиций.</a:t>
            </a:r>
            <a:endParaRPr lang="ru-RU" dirty="0"/>
          </a:p>
          <a:p>
            <a:r>
              <a:rPr lang="ru-RU" b="1" i="1" dirty="0"/>
              <a:t>Экономическое направление</a:t>
            </a:r>
            <a:r>
              <a:rPr lang="ru-RU" dirty="0"/>
              <a:t> </a:t>
            </a:r>
            <a:r>
              <a:rPr lang="ru-RU" dirty="0" smtClean="0"/>
              <a:t>- анализирует </a:t>
            </a:r>
            <a:r>
              <a:rPr lang="ru-RU" dirty="0"/>
              <a:t>все стороны и особенности эффективности проекта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sz="2200" dirty="0" smtClean="0">
                <a:solidFill>
                  <a:srgbClr val="FF0000"/>
                </a:solidFill>
              </a:rPr>
              <a:t>                          В небольших проектах некоторые направления </a:t>
            </a:r>
            <a:r>
              <a:rPr lang="ru-RU" sz="2200" dirty="0" err="1" smtClean="0">
                <a:solidFill>
                  <a:srgbClr val="FF0000"/>
                </a:solidFill>
              </a:rPr>
              <a:t>м.б</a:t>
            </a:r>
            <a:r>
              <a:rPr lang="ru-RU" sz="2200" dirty="0" smtClean="0">
                <a:solidFill>
                  <a:srgbClr val="FF0000"/>
                </a:solidFill>
              </a:rPr>
              <a:t>. объединены.</a:t>
            </a:r>
            <a:endParaRPr lang="ru-RU" sz="22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145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 smtClean="0"/>
              <a:t>ВИДЫ ЭКСПЕРТИЗЫ                           11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7767"/>
            <a:ext cx="10515600" cy="5159196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экспертиза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проектов проводится государственными структурами или другими организациями по заказу государства. Она преследует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оценки проекта со стороны интересов государства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Ведомственная экспертиза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проводится ведомственными структурами и преследует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определения или проверки эффективности проекта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правильности принятых исходных данных и условий.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внимание уделяется соответствию проектных решений экономической и  технической политике, проводимой органами руководства отраслью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 экспертиза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проводится специалистами предприятия, где выполняется проект, с целью проверки и контроля выполнения проектных заданий.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экспертиза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(независимая) - передача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на рассмотрение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специализированной организации. </a:t>
            </a: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Желательно, чтобы эта организация не имела отношения ни к заказчику, ни к разработчику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4483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393" y="365125"/>
            <a:ext cx="1109140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Вероятные </a:t>
            </a:r>
            <a:r>
              <a:rPr lang="ru-RU" sz="4000" b="1" dirty="0"/>
              <a:t>причины </a:t>
            </a:r>
            <a:r>
              <a:rPr lang="ru-RU" sz="4000" b="1" dirty="0" smtClean="0"/>
              <a:t>неудовлетворительного    </a:t>
            </a:r>
            <a:br>
              <a:rPr lang="ru-RU" sz="4000" b="1" dirty="0" smtClean="0"/>
            </a:br>
            <a:r>
              <a:rPr lang="ru-RU" sz="4000" b="1" dirty="0" smtClean="0"/>
              <a:t>исполнения </a:t>
            </a:r>
            <a:r>
              <a:rPr lang="ru-RU" sz="4000" b="1" dirty="0"/>
              <a:t>проектов</a:t>
            </a:r>
            <a:r>
              <a:rPr lang="ru-RU" sz="4000" b="1" dirty="0" smtClean="0"/>
              <a:t>:                                                             12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i="1" dirty="0"/>
              <a:t>- отклонение от расписания: </a:t>
            </a:r>
            <a:r>
              <a:rPr lang="ru-RU" dirty="0"/>
              <a:t>поздние завершения и задержки с сопутствующими перерасходами средств и выплатами неустоек, предусмотренных контрактом;</a:t>
            </a:r>
          </a:p>
          <a:p>
            <a:r>
              <a:rPr lang="ru-RU" b="1" i="1" dirty="0"/>
              <a:t>- низкая производительность труда персонала</a:t>
            </a:r>
            <a:r>
              <a:rPr lang="ru-RU" dirty="0"/>
              <a:t>: высокая текучесть кадров, высокий уровень стрессов, вялое настроение;</a:t>
            </a:r>
          </a:p>
          <a:p>
            <a:r>
              <a:rPr lang="ru-RU" i="1" dirty="0"/>
              <a:t> </a:t>
            </a:r>
            <a:r>
              <a:rPr lang="ru-RU" b="1" i="1" dirty="0"/>
              <a:t>- превышение запланированных расходов</a:t>
            </a:r>
            <a:r>
              <a:rPr lang="ru-RU" dirty="0"/>
              <a:t>: фактические траты часто выходят за рамки бюджета;</a:t>
            </a:r>
          </a:p>
          <a:p>
            <a:r>
              <a:rPr lang="ru-RU" b="1" i="1" dirty="0"/>
              <a:t> - низкая производительность труда руководства</a:t>
            </a:r>
            <a:r>
              <a:rPr lang="ru-RU" dirty="0"/>
              <a:t>: чрезмерно активное привлечение высшего руководства к мелким деталям выполнения проекта;</a:t>
            </a:r>
          </a:p>
          <a:p>
            <a:r>
              <a:rPr lang="ru-RU" b="1" i="1" dirty="0"/>
              <a:t> - неэффективное управление ресурсами: </a:t>
            </a:r>
            <a:r>
              <a:rPr lang="ru-RU" dirty="0"/>
              <a:t>избыточная многозадачность (большие затраты времени на переключение между задачами), дублирование действий и неэффективное использование специалистов узкого профиля.</a:t>
            </a:r>
          </a:p>
        </p:txBody>
      </p:sp>
    </p:spTree>
    <p:extLst>
      <p:ext uri="{BB962C8B-B14F-4D97-AF65-F5344CB8AC3E}">
        <p14:creationId xmlns:p14="http://schemas.microsoft.com/office/powerpoint/2010/main" val="2927864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Ключевые показатели </a:t>
            </a:r>
            <a:r>
              <a:rPr lang="ru-RU" sz="4000" b="1" dirty="0" smtClean="0"/>
              <a:t>деятельности (КПД)        13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         </a:t>
            </a:r>
            <a:r>
              <a:rPr lang="ru-RU" b="1" dirty="0" smtClean="0"/>
              <a:t>КПД </a:t>
            </a:r>
            <a:r>
              <a:rPr lang="ru-RU" dirty="0" smtClean="0"/>
              <a:t>– </a:t>
            </a:r>
            <a:r>
              <a:rPr lang="ru-RU" dirty="0"/>
              <a:t>это количественные индикаторы, позволяющие измерять степень успешности деятельности компании в настоящем и </a:t>
            </a:r>
            <a:r>
              <a:rPr lang="ru-RU" dirty="0" smtClean="0"/>
              <a:t>будущем, их можно объединить в группы: </a:t>
            </a:r>
            <a:endParaRPr lang="ru-RU" dirty="0"/>
          </a:p>
          <a:p>
            <a:r>
              <a:rPr lang="ru-RU" dirty="0"/>
              <a:t>Организационная структура. </a:t>
            </a:r>
          </a:p>
          <a:p>
            <a:r>
              <a:rPr lang="ru-RU" dirty="0"/>
              <a:t>Бюджет. </a:t>
            </a:r>
          </a:p>
          <a:p>
            <a:r>
              <a:rPr lang="ru-RU" dirty="0"/>
              <a:t>Уникальность, </a:t>
            </a:r>
            <a:r>
              <a:rPr lang="ru-RU" dirty="0" smtClean="0"/>
              <a:t>не повторяемость проектов. </a:t>
            </a:r>
            <a:endParaRPr lang="ru-RU" dirty="0"/>
          </a:p>
          <a:p>
            <a:r>
              <a:rPr lang="ru-RU" dirty="0"/>
              <a:t>Персонал. </a:t>
            </a:r>
          </a:p>
          <a:p>
            <a:r>
              <a:rPr lang="ru-RU" dirty="0"/>
              <a:t>Бизнес-процессы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633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538" y="365125"/>
            <a:ext cx="11767931" cy="1325563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 smtClean="0"/>
              <a:t>Стандарты управления </a:t>
            </a:r>
            <a:r>
              <a:rPr lang="ru-RU" sz="3600" b="1" dirty="0" smtClean="0"/>
              <a:t>проектами (СУП) </a:t>
            </a:r>
            <a:r>
              <a:rPr lang="ru-RU" sz="3600" b="1" dirty="0" smtClean="0"/>
              <a:t>на предприятии    </a:t>
            </a:r>
            <a:r>
              <a:rPr lang="ru-RU" sz="3600" b="1" dirty="0" smtClean="0"/>
              <a:t>14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70991"/>
            <a:ext cx="10515600" cy="47059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      Только опираясь на стандарты, можно обеспечить качество. Кто-то должен создавать СУП, их отслеживать и обновлять.</a:t>
            </a:r>
          </a:p>
          <a:p>
            <a:r>
              <a:rPr lang="ru-RU" b="1" dirty="0" smtClean="0"/>
              <a:t>СУП </a:t>
            </a:r>
            <a:r>
              <a:rPr lang="ru-RU" dirty="0" smtClean="0"/>
              <a:t>неразрывно </a:t>
            </a:r>
            <a:r>
              <a:rPr lang="ru-RU" dirty="0"/>
              <a:t>связан с системой качества и должен быть гармонизирован со стандартами качества, применяемыми на предприятии. В оптимальном варианте </a:t>
            </a:r>
            <a:r>
              <a:rPr lang="ru-RU" b="1" dirty="0" smtClean="0"/>
              <a:t>СУП</a:t>
            </a:r>
            <a:r>
              <a:rPr lang="ru-RU" dirty="0" smtClean="0"/>
              <a:t> должен </a:t>
            </a:r>
            <a:r>
              <a:rPr lang="ru-RU" dirty="0"/>
              <a:t>создаваться как составная часть системы качества.</a:t>
            </a:r>
          </a:p>
          <a:p>
            <a:r>
              <a:rPr lang="ru-RU" dirty="0"/>
              <a:t>С</a:t>
            </a:r>
            <a:r>
              <a:rPr lang="ru-RU" dirty="0" smtClean="0"/>
              <a:t>тандарт должен </a:t>
            </a:r>
            <a:r>
              <a:rPr lang="ru-RU" dirty="0"/>
              <a:t>быть основан на так называемых рамочных стандартах, которые содержат самые общие принципы проектного менеджмента. Это такие документы, </a:t>
            </a:r>
            <a:r>
              <a:rPr lang="ru-RU" dirty="0" smtClean="0"/>
              <a:t>как:</a:t>
            </a:r>
          </a:p>
          <a:p>
            <a:r>
              <a:rPr lang="ru-RU" dirty="0" smtClean="0"/>
              <a:t> </a:t>
            </a:r>
            <a:r>
              <a:rPr lang="en-US" dirty="0"/>
              <a:t>Project Management Body of Knowledge</a:t>
            </a:r>
            <a:r>
              <a:rPr lang="ru-RU" dirty="0"/>
              <a:t> (</a:t>
            </a:r>
            <a:r>
              <a:rPr lang="en-US" dirty="0"/>
              <a:t>PMBOK</a:t>
            </a:r>
            <a:r>
              <a:rPr lang="ru-RU" dirty="0"/>
              <a:t>) Американского института управления проектами (</a:t>
            </a:r>
            <a:r>
              <a:rPr lang="en-US" dirty="0"/>
              <a:t>PMI</a:t>
            </a:r>
            <a:r>
              <a:rPr lang="ru-RU" dirty="0"/>
              <a:t>), стандарт </a:t>
            </a:r>
            <a:r>
              <a:rPr lang="en-US" dirty="0"/>
              <a:t>ISO</a:t>
            </a:r>
            <a:r>
              <a:rPr lang="ru-RU" dirty="0"/>
              <a:t> 10006:1997</a:t>
            </a:r>
            <a:r>
              <a:rPr lang="ru-RU" dirty="0" smtClean="0"/>
              <a:t>,</a:t>
            </a:r>
          </a:p>
          <a:p>
            <a:r>
              <a:rPr lang="ru-RU" dirty="0" smtClean="0"/>
              <a:t> Казахстанские </a:t>
            </a:r>
            <a:r>
              <a:rPr lang="ru-RU" dirty="0"/>
              <a:t>НТК (Национальные требования к компетентности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         </a:t>
            </a:r>
            <a:r>
              <a:rPr lang="ru-RU" dirty="0">
                <a:solidFill>
                  <a:srgbClr val="FF0000"/>
                </a:solidFill>
              </a:rPr>
              <a:t>Каждое предприятие в какой-то мере уникально, поэтому рамочные стандарты должны быть адаптированы под конкретные условия управления </a:t>
            </a:r>
            <a:r>
              <a:rPr lang="ru-RU" dirty="0" smtClean="0">
                <a:solidFill>
                  <a:srgbClr val="FF0000"/>
                </a:solidFill>
              </a:rPr>
              <a:t>проектами на основе специализации </a:t>
            </a:r>
            <a:r>
              <a:rPr lang="ru-RU" dirty="0">
                <a:solidFill>
                  <a:srgbClr val="FF0000"/>
                </a:solidFill>
              </a:rPr>
              <a:t>и детализации стандартов.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031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7084"/>
          </a:xfrm>
        </p:spPr>
        <p:txBody>
          <a:bodyPr>
            <a:normAutofit/>
          </a:bodyPr>
          <a:lstStyle/>
          <a:p>
            <a:pPr algn="r"/>
            <a:r>
              <a:rPr lang="ru-RU" sz="3200" b="1" dirty="0" smtClean="0"/>
              <a:t>Этапы создания </a:t>
            </a:r>
            <a:r>
              <a:rPr lang="ru-RU" sz="3200" b="1" dirty="0"/>
              <a:t>стандарта </a:t>
            </a:r>
            <a:r>
              <a:rPr lang="ru-RU" sz="3200" b="1" dirty="0" smtClean="0"/>
              <a:t>УП и их автоматизация:           15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- </a:t>
            </a:r>
            <a:r>
              <a:rPr lang="ru-RU" dirty="0"/>
              <a:t>разработка концепции;</a:t>
            </a:r>
          </a:p>
          <a:p>
            <a:r>
              <a:rPr lang="ru-RU" dirty="0"/>
              <a:t>- разработка корпоративной методики управления проектами;</a:t>
            </a:r>
          </a:p>
          <a:p>
            <a:r>
              <a:rPr lang="ru-RU" dirty="0"/>
              <a:t>- разработка операционного стандарта управления проектами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i="1" dirty="0"/>
              <a:t>Автоматизация стандарта</a:t>
            </a:r>
            <a:r>
              <a:rPr lang="ru-RU" dirty="0"/>
              <a:t> </a:t>
            </a:r>
            <a:r>
              <a:rPr lang="ru-RU" b="1" i="1" dirty="0"/>
              <a:t>управления проектами</a:t>
            </a:r>
            <a:r>
              <a:rPr lang="ru-RU" dirty="0"/>
              <a:t> может быть обеспечена средствами систем управления документами и систем управления </a:t>
            </a:r>
            <a:r>
              <a:rPr lang="ru-RU" dirty="0" smtClean="0"/>
              <a:t>бизнес-процессами, </a:t>
            </a:r>
            <a:r>
              <a:rPr lang="ru-RU" dirty="0" smtClean="0">
                <a:solidFill>
                  <a:srgbClr val="FF0000"/>
                </a:solidFill>
              </a:rPr>
              <a:t>включая использования ИИ. </a:t>
            </a:r>
            <a:endParaRPr lang="ru-RU" dirty="0">
              <a:solidFill>
                <a:srgbClr val="FF0000"/>
              </a:solidFill>
            </a:endParaRPr>
          </a:p>
          <a:p>
            <a:r>
              <a:rPr lang="ru-RU" b="1" i="1" dirty="0"/>
              <a:t>Автоматизация функций управления проектами</a:t>
            </a:r>
            <a:r>
              <a:rPr lang="ru-RU" dirty="0"/>
              <a:t> подразумевает:</a:t>
            </a:r>
          </a:p>
          <a:p>
            <a:r>
              <a:rPr lang="ru-RU" dirty="0"/>
              <a:t>- автоматизацию календарного и ресурсного планирования;</a:t>
            </a:r>
          </a:p>
          <a:p>
            <a:r>
              <a:rPr lang="ru-RU" dirty="0"/>
              <a:t>- автоматизацию формирования и ведения бюджета проекта;</a:t>
            </a:r>
          </a:p>
          <a:p>
            <a:r>
              <a:rPr lang="ru-RU" dirty="0"/>
              <a:t>- автоматизацию управления документами проекта;</a:t>
            </a:r>
          </a:p>
          <a:p>
            <a:r>
              <a:rPr lang="ru-RU" dirty="0"/>
              <a:t>- автоматизацию деловых процессов проекта.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934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8297"/>
            <a:ext cx="10515600" cy="1412392"/>
          </a:xfrm>
        </p:spPr>
        <p:txBody>
          <a:bodyPr>
            <a:normAutofit/>
          </a:bodyPr>
          <a:lstStyle/>
          <a:p>
            <a:pPr algn="r"/>
            <a:r>
              <a:rPr lang="ru-RU" sz="4000" b="1" dirty="0"/>
              <a:t>Модели зрелости управления </a:t>
            </a:r>
            <a:r>
              <a:rPr lang="ru-RU" sz="4000" b="1" dirty="0" smtClean="0"/>
              <a:t>проектами    16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67624"/>
            <a:ext cx="10515600" cy="480933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           Сам </a:t>
            </a:r>
            <a:r>
              <a:rPr lang="ru-RU" dirty="0"/>
              <a:t>факт использования стандарта управления проектами свидетельствует о том, что на предприятии достигнут определенный уровень зрелости процессов управления. </a:t>
            </a:r>
            <a:r>
              <a:rPr lang="ru-RU" dirty="0" smtClean="0"/>
              <a:t>Одним </a:t>
            </a:r>
            <a:r>
              <a:rPr lang="ru-RU" dirty="0"/>
              <a:t>из популярных подходов является </a:t>
            </a:r>
            <a:r>
              <a:rPr lang="ru-RU" b="1" dirty="0"/>
              <a:t>использование моделей зрелости. </a:t>
            </a:r>
          </a:p>
          <a:p>
            <a:pPr algn="just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(начальный) уровень зрелости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ситуации, когда в организации нет формально принятых процедур управления проектами, выполнение проектов не планируется, работы проекта слабо определены по содержанию, объему и стоимости. </a:t>
            </a:r>
            <a:endParaRPr lang="ru-RU" sz="2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зрелости (уровень индивидуального планирования проектов)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соответствует применению в организации отдельных неформализованных и некомплектных процедур управления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уровень зрелости (уровень управления)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частичную формализацию процессов управления проектами и использование базовой системы планирования и управления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проектами. 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уровень зрелости (уровень интеграции)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полной формализацией с официальным утверждением всех процессов управления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проектами. </a:t>
            </a:r>
            <a:endParaRPr lang="ru-RU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пятом уровне зрелости (уровне совершенствования)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процессы управления проектами в компании постоянно улучшаются. Обеспечивается автоматический сбор данных по управлению проектами для выявления слабых мест в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процессах, </a:t>
            </a:r>
            <a:r>
              <a:rPr 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использования ИИ. </a:t>
            </a:r>
            <a:endParaRPr lang="ru-RU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355304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9019816" cy="1391271"/>
          </a:xfrm>
        </p:spPr>
        <p:txBody>
          <a:bodyPr>
            <a:normAutofit/>
          </a:bodyPr>
          <a:lstStyle/>
          <a:p>
            <a:pPr algn="ctr"/>
            <a:r>
              <a:rPr lang="ru-RU" sz="8800" b="1" dirty="0" smtClean="0"/>
              <a:t>СПАСИБО</a:t>
            </a:r>
            <a:endParaRPr lang="ru-RU" sz="8800" b="1" dirty="0"/>
          </a:p>
        </p:txBody>
      </p:sp>
    </p:spTree>
    <p:extLst>
      <p:ext uri="{BB962C8B-B14F-4D97-AF65-F5344CB8AC3E}">
        <p14:creationId xmlns:p14="http://schemas.microsoft.com/office/powerpoint/2010/main" val="28982527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1471</Words>
  <Application>Microsoft Office PowerPoint</Application>
  <PresentationFormat>Широкоэкранный</PresentationFormat>
  <Paragraphs>127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Лекция № 11</vt:lpstr>
      <vt:lpstr>Понятие качества                                            2</vt:lpstr>
      <vt:lpstr>Принципы концепции менеджмента качества проекта                 3      </vt:lpstr>
      <vt:lpstr>Основные процессы обеспечения качества        4  </vt:lpstr>
      <vt:lpstr>Планирование качества проектов и его инструментарий  5 </vt:lpstr>
      <vt:lpstr>Методы и инструменты используемые для контроля качества          6</vt:lpstr>
      <vt:lpstr>Формы контроля качества управления проектом              7</vt:lpstr>
      <vt:lpstr>Требования мониторинга                                 8</vt:lpstr>
      <vt:lpstr>Экспертиза проекта                                         9</vt:lpstr>
      <vt:lpstr>Основные направления экспертизы включают следующие аспекты              10 </vt:lpstr>
      <vt:lpstr>ВИДЫ ЭКСПЕРТИЗЫ                           11</vt:lpstr>
      <vt:lpstr>Вероятные причины неудовлетворительного     исполнения проектов:                                                             12  </vt:lpstr>
      <vt:lpstr>Ключевые показатели деятельности (КПД)        13</vt:lpstr>
      <vt:lpstr>Стандарты управления проектами (СУП) на предприятии    14</vt:lpstr>
      <vt:lpstr>Этапы создания стандарта УП и их автоматизация:           15</vt:lpstr>
      <vt:lpstr>Модели зрелости управления проектами    16</vt:lpstr>
      <vt:lpstr>СПАСИБО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№ 11</dc:title>
  <dc:creator>User</dc:creator>
  <cp:lastModifiedBy>User</cp:lastModifiedBy>
  <cp:revision>25</cp:revision>
  <cp:lastPrinted>2023-11-27T15:29:45Z</cp:lastPrinted>
  <dcterms:created xsi:type="dcterms:W3CDTF">2023-11-26T07:50:22Z</dcterms:created>
  <dcterms:modified xsi:type="dcterms:W3CDTF">2023-11-28T06:09:56Z</dcterms:modified>
</cp:coreProperties>
</file>